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notesMasterIdLst>
    <p:notesMasterId r:id="rId23"/>
  </p:notesMasterIdLst>
  <p:sldIdLst>
    <p:sldId id="256" r:id="rId2"/>
    <p:sldId id="257" r:id="rId3"/>
    <p:sldId id="275" r:id="rId4"/>
    <p:sldId id="258" r:id="rId5"/>
    <p:sldId id="277" r:id="rId6"/>
    <p:sldId id="259" r:id="rId7"/>
    <p:sldId id="278" r:id="rId8"/>
    <p:sldId id="272" r:id="rId9"/>
    <p:sldId id="279" r:id="rId10"/>
    <p:sldId id="274" r:id="rId11"/>
    <p:sldId id="280" r:id="rId12"/>
    <p:sldId id="260" r:id="rId13"/>
    <p:sldId id="261" r:id="rId14"/>
    <p:sldId id="265" r:id="rId15"/>
    <p:sldId id="266" r:id="rId16"/>
    <p:sldId id="267" r:id="rId17"/>
    <p:sldId id="268" r:id="rId18"/>
    <p:sldId id="269" r:id="rId19"/>
    <p:sldId id="281" r:id="rId20"/>
    <p:sldId id="271"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76034" autoAdjust="0"/>
  </p:normalViewPr>
  <p:slideViewPr>
    <p:cSldViewPr snapToGrid="0">
      <p:cViewPr varScale="1">
        <p:scale>
          <a:sx n="68" d="100"/>
          <a:sy n="68" d="100"/>
        </p:scale>
        <p:origin x="53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49225-96FC-4FAE-BB79-5A716FBAE51B}" type="datetimeFigureOut">
              <a:rPr lang="en-US" smtClean="0"/>
              <a:t>8/27/2018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35B7BE-1420-4128-8495-81648183D5D3}" type="slidenum">
              <a:rPr lang="en-US" smtClean="0"/>
              <a:t>‹#›</a:t>
            </a:fld>
            <a:endParaRPr lang="en-US"/>
          </a:p>
        </p:txBody>
      </p:sp>
    </p:spTree>
    <p:extLst>
      <p:ext uri="{BB962C8B-B14F-4D97-AF65-F5344CB8AC3E}">
        <p14:creationId xmlns:p14="http://schemas.microsoft.com/office/powerpoint/2010/main" val="122970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has heard of</a:t>
            </a:r>
            <a:r>
              <a:rPr lang="en-US" baseline="0" dirty="0" smtClean="0"/>
              <a:t> </a:t>
            </a:r>
            <a:r>
              <a:rPr lang="en-US" dirty="0" smtClean="0"/>
              <a:t>Don Berwick? He leads the Institute</a:t>
            </a:r>
            <a:r>
              <a:rPr lang="en-US" baseline="0" dirty="0" smtClean="0"/>
              <a:t> for Healthcare Improvement (IHI) which was founded in 1991 with the goal to reduce death, suffering, wait and waste using motivation, innovation, optimism and a results orientation</a:t>
            </a:r>
          </a:p>
          <a:p>
            <a:endParaRPr lang="en-US" baseline="0" dirty="0" smtClean="0"/>
          </a:p>
          <a:p>
            <a:r>
              <a:rPr lang="en-US" baseline="0" dirty="0" smtClean="0"/>
              <a:t>Don Berwick is a pediatrician who is well known as an outspoken advocate for improved quality in healthcare and patient safety. </a:t>
            </a:r>
          </a:p>
          <a:p>
            <a:endParaRPr lang="en-US" baseline="0" dirty="0" smtClean="0"/>
          </a:p>
          <a:p>
            <a:r>
              <a:rPr lang="en-US" baseline="0" dirty="0" smtClean="0"/>
              <a:t>100,000 lives campaign in 2004– effort was directed at enlisting ALL American hospitals (5759 at the time) in an effort to “save 100000 lives within an 18 month period. 3000 agreed to participate! Remember this was voluntary and unfunded.</a:t>
            </a:r>
            <a:endParaRPr lang="en-US" dirty="0"/>
          </a:p>
        </p:txBody>
      </p:sp>
      <p:sp>
        <p:nvSpPr>
          <p:cNvPr id="4" name="Slide Number Placeholder 3"/>
          <p:cNvSpPr>
            <a:spLocks noGrp="1"/>
          </p:cNvSpPr>
          <p:nvPr>
            <p:ph type="sldNum" sz="quarter" idx="10"/>
          </p:nvPr>
        </p:nvSpPr>
        <p:spPr/>
        <p:txBody>
          <a:bodyPr/>
          <a:lstStyle/>
          <a:p>
            <a:fld id="{8C35B7BE-1420-4128-8495-81648183D5D3}" type="slidenum">
              <a:rPr lang="en-US" smtClean="0"/>
              <a:t>3</a:t>
            </a:fld>
            <a:endParaRPr lang="en-US"/>
          </a:p>
        </p:txBody>
      </p:sp>
    </p:spTree>
    <p:extLst>
      <p:ext uri="{BB962C8B-B14F-4D97-AF65-F5344CB8AC3E}">
        <p14:creationId xmlns:p14="http://schemas.microsoft.com/office/powerpoint/2010/main" val="224841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35B7BE-1420-4128-8495-81648183D5D3}" type="slidenum">
              <a:rPr lang="en-US" smtClean="0"/>
              <a:t>10</a:t>
            </a:fld>
            <a:endParaRPr lang="en-US"/>
          </a:p>
        </p:txBody>
      </p:sp>
    </p:spTree>
    <p:extLst>
      <p:ext uri="{BB962C8B-B14F-4D97-AF65-F5344CB8AC3E}">
        <p14:creationId xmlns:p14="http://schemas.microsoft.com/office/powerpoint/2010/main" val="425628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IOM Committee on the quality of healthcare in America in their publication crossing the quality chasm laid out 6 dimensions of health care:</a:t>
            </a:r>
          </a:p>
          <a:p>
            <a:r>
              <a:rPr lang="en-US" baseline="0" dirty="0" smtClean="0"/>
              <a:t>Six dimensions of healthcare: Safe, effective, patient centered, timely, efficient, equitable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C35B7BE-1420-4128-8495-81648183D5D3}" type="slidenum">
              <a:rPr lang="en-US" smtClean="0"/>
              <a:t>12</a:t>
            </a:fld>
            <a:endParaRPr lang="en-US"/>
          </a:p>
        </p:txBody>
      </p:sp>
    </p:spTree>
    <p:extLst>
      <p:ext uri="{BB962C8B-B14F-4D97-AF65-F5344CB8AC3E}">
        <p14:creationId xmlns:p14="http://schemas.microsoft.com/office/powerpoint/2010/main" val="2464124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Excessive antibiotic use</a:t>
            </a:r>
          </a:p>
          <a:p>
            <a:r>
              <a:rPr lang="en-US" dirty="0" smtClean="0"/>
              <a:t>Excessive albuterol use</a:t>
            </a:r>
          </a:p>
          <a:p>
            <a:r>
              <a:rPr lang="en-US" dirty="0" smtClean="0"/>
              <a:t>Excessive ED visits</a:t>
            </a:r>
          </a:p>
          <a:p>
            <a:r>
              <a:rPr lang="en-US" dirty="0" smtClean="0"/>
              <a:t>Failure to apply therapies we know are effective</a:t>
            </a:r>
          </a:p>
          <a:p>
            <a:pPr lvl="1"/>
            <a:r>
              <a:rPr lang="en-US" dirty="0" smtClean="0"/>
              <a:t>Inhaled corticosteroid use in asthma</a:t>
            </a:r>
          </a:p>
          <a:p>
            <a:pPr lvl="1"/>
            <a:r>
              <a:rPr lang="en-US" dirty="0" smtClean="0"/>
              <a:t>Congenital heart screening</a:t>
            </a:r>
          </a:p>
          <a:p>
            <a:r>
              <a:rPr lang="en-US" dirty="0" smtClean="0"/>
              <a:t>Using therapy incorrectly/poorly timed</a:t>
            </a:r>
          </a:p>
          <a:p>
            <a:pPr lvl="1"/>
            <a:r>
              <a:rPr lang="en-US" dirty="0" smtClean="0"/>
              <a:t>Antibiotics in fever-neutropenia</a:t>
            </a:r>
          </a:p>
          <a:p>
            <a:pPr lvl="1"/>
            <a:r>
              <a:rPr lang="en-US" dirty="0" smtClean="0"/>
              <a:t>Elective c section timing</a:t>
            </a:r>
          </a:p>
          <a:p>
            <a:r>
              <a:rPr lang="en-US" dirty="0" smtClean="0"/>
              <a:t>Using ‘wrong’ therapy	</a:t>
            </a:r>
          </a:p>
          <a:p>
            <a:pPr lvl="1"/>
            <a:r>
              <a:rPr lang="en-US" dirty="0" smtClean="0"/>
              <a:t>Chest PT in any patient except for CF</a:t>
            </a:r>
          </a:p>
          <a:p>
            <a:pPr lvl="1"/>
            <a:r>
              <a:rPr lang="en-US" dirty="0" err="1" smtClean="0"/>
              <a:t>Rocephin</a:t>
            </a:r>
            <a:r>
              <a:rPr lang="en-US" dirty="0" smtClean="0"/>
              <a:t> in all hospitalized pneumonia patients</a:t>
            </a:r>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8C35B7BE-1420-4128-8495-81648183D5D3}" type="slidenum">
              <a:rPr lang="en-US" smtClean="0"/>
              <a:t>13</a:t>
            </a:fld>
            <a:endParaRPr lang="en-US"/>
          </a:p>
        </p:txBody>
      </p:sp>
    </p:spTree>
    <p:extLst>
      <p:ext uri="{BB962C8B-B14F-4D97-AF65-F5344CB8AC3E}">
        <p14:creationId xmlns:p14="http://schemas.microsoft.com/office/powerpoint/2010/main" val="4223232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Outcome</a:t>
            </a:r>
            <a:r>
              <a:rPr lang="en-US" baseline="0" dirty="0" smtClean="0"/>
              <a:t> measures should be something patients/ trainees care about</a:t>
            </a:r>
            <a:endParaRPr lang="en-US" dirty="0"/>
          </a:p>
        </p:txBody>
      </p:sp>
      <p:sp>
        <p:nvSpPr>
          <p:cNvPr id="4" name="Slide Number Placeholder 3"/>
          <p:cNvSpPr>
            <a:spLocks noGrp="1"/>
          </p:cNvSpPr>
          <p:nvPr>
            <p:ph type="sldNum" sz="quarter" idx="10"/>
          </p:nvPr>
        </p:nvSpPr>
        <p:spPr/>
        <p:txBody>
          <a:bodyPr/>
          <a:lstStyle/>
          <a:p>
            <a:fld id="{8C35B7BE-1420-4128-8495-81648183D5D3}" type="slidenum">
              <a:rPr lang="en-US" smtClean="0"/>
              <a:t>15</a:t>
            </a:fld>
            <a:endParaRPr lang="en-US"/>
          </a:p>
        </p:txBody>
      </p:sp>
    </p:spTree>
    <p:extLst>
      <p:ext uri="{BB962C8B-B14F-4D97-AF65-F5344CB8AC3E}">
        <p14:creationId xmlns:p14="http://schemas.microsoft.com/office/powerpoint/2010/main" val="2200451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Swiss Cheese model</a:t>
            </a:r>
            <a:r>
              <a:rPr lang="en-US" sz="1200" b="0" kern="1200" dirty="0" smtClean="0">
                <a:solidFill>
                  <a:schemeClr val="tx1"/>
                </a:solidFill>
                <a:effectLst/>
                <a:latin typeface="+mn-lt"/>
                <a:ea typeface="+mn-ea"/>
                <a:cs typeface="+mn-cs"/>
              </a:rPr>
              <a:t> of accident causation is a </a:t>
            </a:r>
            <a:r>
              <a:rPr lang="en-US" sz="1200" b="1" kern="1200" dirty="0" smtClean="0">
                <a:solidFill>
                  <a:schemeClr val="tx1"/>
                </a:solidFill>
                <a:effectLst/>
                <a:latin typeface="+mn-lt"/>
                <a:ea typeface="+mn-ea"/>
                <a:cs typeface="+mn-cs"/>
              </a:rPr>
              <a:t>model</a:t>
            </a:r>
            <a:r>
              <a:rPr lang="en-US" sz="1200" b="0" kern="1200" dirty="0" smtClean="0">
                <a:solidFill>
                  <a:schemeClr val="tx1"/>
                </a:solidFill>
                <a:effectLst/>
                <a:latin typeface="+mn-lt"/>
                <a:ea typeface="+mn-ea"/>
                <a:cs typeface="+mn-cs"/>
              </a:rPr>
              <a:t> used in risk analysis and risk management, including aviation safety, engineering, healthcare, emergency service organizations, and as the principle behind layered security, as used in computer security and defense in depth.</a:t>
            </a:r>
          </a:p>
          <a:p>
            <a:endParaRPr lang="en-US" sz="1200" b="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Swiss cheese</a:t>
            </a:r>
            <a:r>
              <a:rPr lang="en-US" sz="1200" b="0" i="0" kern="1200" dirty="0" smtClean="0">
                <a:solidFill>
                  <a:schemeClr val="tx1"/>
                </a:solidFill>
                <a:effectLst/>
                <a:latin typeface="+mn-lt"/>
                <a:ea typeface="+mn-ea"/>
                <a:cs typeface="+mn-cs"/>
              </a:rPr>
              <a:t> model portrays </a:t>
            </a:r>
            <a:r>
              <a:rPr lang="en-US" sz="1200" b="1" i="0" kern="1200" dirty="0" smtClean="0">
                <a:solidFill>
                  <a:schemeClr val="tx1"/>
                </a:solidFill>
                <a:effectLst/>
                <a:latin typeface="+mn-lt"/>
                <a:ea typeface="+mn-ea"/>
                <a:cs typeface="+mn-cs"/>
              </a:rPr>
              <a:t>risk</a:t>
            </a:r>
            <a:r>
              <a:rPr lang="en-US" sz="1200" b="0" i="0" kern="1200" dirty="0" smtClean="0">
                <a:solidFill>
                  <a:schemeClr val="tx1"/>
                </a:solidFill>
                <a:effectLst/>
                <a:latin typeface="+mn-lt"/>
                <a:ea typeface="+mn-ea"/>
                <a:cs typeface="+mn-cs"/>
              </a:rPr>
              <a:t> management as a series of slices of </a:t>
            </a:r>
            <a:r>
              <a:rPr lang="en-US" sz="1200" b="1" i="0" kern="1200" dirty="0" smtClean="0">
                <a:solidFill>
                  <a:schemeClr val="tx1"/>
                </a:solidFill>
                <a:effectLst/>
                <a:latin typeface="+mn-lt"/>
                <a:ea typeface="+mn-ea"/>
                <a:cs typeface="+mn-cs"/>
              </a:rPr>
              <a:t>cheese </a:t>
            </a:r>
            <a:r>
              <a:rPr lang="en-US" sz="1200" b="0" i="0" kern="1200" dirty="0" smtClean="0">
                <a:solidFill>
                  <a:schemeClr val="tx1"/>
                </a:solidFill>
                <a:effectLst/>
                <a:latin typeface="+mn-lt"/>
                <a:ea typeface="+mn-ea"/>
                <a:cs typeface="+mn-cs"/>
              </a:rPr>
              <a:t>that act as </a:t>
            </a:r>
            <a:r>
              <a:rPr lang="en-US" sz="1200" b="0" i="0" kern="1200" dirty="0" err="1" smtClean="0">
                <a:solidFill>
                  <a:schemeClr val="tx1"/>
                </a:solidFill>
                <a:effectLst/>
                <a:latin typeface="+mn-lt"/>
                <a:ea typeface="+mn-ea"/>
                <a:cs typeface="+mn-cs"/>
              </a:rPr>
              <a:t>defences</a:t>
            </a:r>
            <a:r>
              <a:rPr lang="en-US" sz="1200" b="0" i="0" kern="1200" dirty="0" smtClean="0">
                <a:solidFill>
                  <a:schemeClr val="tx1"/>
                </a:solidFill>
                <a:effectLst/>
                <a:latin typeface="+mn-lt"/>
                <a:ea typeface="+mn-ea"/>
                <a:cs typeface="+mn-cs"/>
              </a:rPr>
              <a:t> against the impact of “holes” or ineffective controls that may arise because of either active failures in control systems</a:t>
            </a:r>
            <a:endParaRPr lang="en-US" dirty="0"/>
          </a:p>
        </p:txBody>
      </p:sp>
      <p:sp>
        <p:nvSpPr>
          <p:cNvPr id="4" name="Slide Number Placeholder 3"/>
          <p:cNvSpPr>
            <a:spLocks noGrp="1"/>
          </p:cNvSpPr>
          <p:nvPr>
            <p:ph type="sldNum" sz="quarter" idx="10"/>
          </p:nvPr>
        </p:nvSpPr>
        <p:spPr/>
        <p:txBody>
          <a:bodyPr/>
          <a:lstStyle/>
          <a:p>
            <a:fld id="{419625F9-F247-4469-8BEB-D25CAC63C659}" type="slidenum">
              <a:rPr lang="en-US" smtClean="0"/>
              <a:pPr/>
              <a:t>20</a:t>
            </a:fld>
            <a:endParaRPr lang="en-US"/>
          </a:p>
        </p:txBody>
      </p:sp>
    </p:spTree>
    <p:extLst>
      <p:ext uri="{BB962C8B-B14F-4D97-AF65-F5344CB8AC3E}">
        <p14:creationId xmlns:p14="http://schemas.microsoft.com/office/powerpoint/2010/main" val="1500399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a:t>
            </a:r>
            <a:r>
              <a:rPr lang="en-US" baseline="0" dirty="0" smtClean="0"/>
              <a:t> example of a real-life “Swiss Cheese Model” looking at surgical adverse events.</a:t>
            </a:r>
            <a:endParaRPr lang="en-US" dirty="0"/>
          </a:p>
        </p:txBody>
      </p:sp>
      <p:sp>
        <p:nvSpPr>
          <p:cNvPr id="4" name="Slide Number Placeholder 3"/>
          <p:cNvSpPr>
            <a:spLocks noGrp="1"/>
          </p:cNvSpPr>
          <p:nvPr>
            <p:ph type="sldNum" sz="quarter" idx="10"/>
          </p:nvPr>
        </p:nvSpPr>
        <p:spPr/>
        <p:txBody>
          <a:bodyPr/>
          <a:lstStyle/>
          <a:p>
            <a:fld id="{8C35B7BE-1420-4128-8495-81648183D5D3}" type="slidenum">
              <a:rPr lang="en-US" smtClean="0"/>
              <a:t>21</a:t>
            </a:fld>
            <a:endParaRPr lang="en-US"/>
          </a:p>
        </p:txBody>
      </p:sp>
    </p:spTree>
    <p:extLst>
      <p:ext uri="{BB962C8B-B14F-4D97-AF65-F5344CB8AC3E}">
        <p14:creationId xmlns:p14="http://schemas.microsoft.com/office/powerpoint/2010/main" val="3852286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5923F103-BC34-4FE4-A40E-EDDEECFDA5D0}" type="datetimeFigureOut">
              <a:rPr lang="en-US" smtClean="0"/>
              <a:pPr/>
              <a:t>8/27/2018</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smtClean="0"/>
              <a:t>
              </a:t>
            </a:r>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265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8/27/2018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58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8/27/2018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3297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8/27/2018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7582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8/27/2018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7971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8/27/2018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3746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8/27/2018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2557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8/27/2018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988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8/27/2018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471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8/27/2018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110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8/27/2018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041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8/27/2018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641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8/27/2018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71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8/27/2018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183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8/27/2018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784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8/27/2018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851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8/27/2018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466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
              </a:t>
            </a:r>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8/27/2018</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174999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Improvement</a:t>
            </a:r>
            <a:endParaRPr lang="en-US" dirty="0"/>
          </a:p>
        </p:txBody>
      </p:sp>
      <p:sp>
        <p:nvSpPr>
          <p:cNvPr id="3" name="Subtitle 2"/>
          <p:cNvSpPr>
            <a:spLocks noGrp="1"/>
          </p:cNvSpPr>
          <p:nvPr>
            <p:ph type="subTitle" idx="1"/>
          </p:nvPr>
        </p:nvSpPr>
        <p:spPr>
          <a:xfrm>
            <a:off x="1154954" y="4777380"/>
            <a:ext cx="9930579" cy="861420"/>
          </a:xfrm>
        </p:spPr>
        <p:txBody>
          <a:bodyPr>
            <a:normAutofit/>
          </a:bodyPr>
          <a:lstStyle/>
          <a:p>
            <a:r>
              <a:rPr lang="en-US" dirty="0" smtClean="0"/>
              <a:t>Resident Lecture series </a:t>
            </a:r>
            <a:r>
              <a:rPr lang="en-US" dirty="0" smtClean="0"/>
              <a:t>2018-2019</a:t>
            </a:r>
            <a:endParaRPr lang="en-US" dirty="0" smtClean="0"/>
          </a:p>
          <a:p>
            <a:r>
              <a:rPr lang="en-US" dirty="0" smtClean="0"/>
              <a:t>Natalie Connolly,  Stephanie </a:t>
            </a:r>
            <a:r>
              <a:rPr lang="en-US" dirty="0" err="1" smtClean="0"/>
              <a:t>deleon</a:t>
            </a:r>
            <a:r>
              <a:rPr lang="en-US" dirty="0" smtClean="0"/>
              <a:t>, Monique Naifeh and mark </a:t>
            </a:r>
            <a:r>
              <a:rPr lang="en-US" dirty="0" err="1" smtClean="0"/>
              <a:t>pogemiller</a:t>
            </a:r>
            <a:endParaRPr lang="en-US" dirty="0"/>
          </a:p>
        </p:txBody>
      </p:sp>
    </p:spTree>
    <p:extLst>
      <p:ext uri="{BB962C8B-B14F-4D97-AF65-F5344CB8AC3E}">
        <p14:creationId xmlns:p14="http://schemas.microsoft.com/office/powerpoint/2010/main" val="2728932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vs. QI</a:t>
            </a:r>
            <a:endParaRPr lang="en-US" dirty="0"/>
          </a:p>
        </p:txBody>
      </p:sp>
      <p:sp>
        <p:nvSpPr>
          <p:cNvPr id="5" name="Text Placeholder 4"/>
          <p:cNvSpPr>
            <a:spLocks noGrp="1"/>
          </p:cNvSpPr>
          <p:nvPr>
            <p:ph type="body" idx="1"/>
          </p:nvPr>
        </p:nvSpPr>
        <p:spPr>
          <a:xfrm>
            <a:off x="1079419" y="2036085"/>
            <a:ext cx="4825158" cy="576262"/>
          </a:xfrm>
        </p:spPr>
        <p:txBody>
          <a:bodyPr/>
          <a:lstStyle/>
          <a:p>
            <a:r>
              <a:rPr lang="en-US" dirty="0" smtClean="0"/>
              <a:t>Research</a:t>
            </a:r>
            <a:endParaRPr lang="en-US" dirty="0"/>
          </a:p>
        </p:txBody>
      </p:sp>
      <p:sp>
        <p:nvSpPr>
          <p:cNvPr id="3" name="Content Placeholder 2"/>
          <p:cNvSpPr>
            <a:spLocks noGrp="1"/>
          </p:cNvSpPr>
          <p:nvPr>
            <p:ph sz="half" idx="2"/>
          </p:nvPr>
        </p:nvSpPr>
        <p:spPr>
          <a:xfrm>
            <a:off x="827854" y="2487884"/>
            <a:ext cx="4825158" cy="2807476"/>
          </a:xfrm>
        </p:spPr>
        <p:txBody>
          <a:bodyPr>
            <a:noAutofit/>
          </a:bodyPr>
          <a:lstStyle/>
          <a:p>
            <a:pPr lvl="1"/>
            <a:r>
              <a:rPr lang="en-US" sz="2200" dirty="0" smtClean="0"/>
              <a:t>Seeking </a:t>
            </a:r>
            <a:r>
              <a:rPr lang="en-US" sz="2200" dirty="0" smtClean="0"/>
              <a:t>new information</a:t>
            </a:r>
          </a:p>
          <a:p>
            <a:pPr lvl="1"/>
            <a:r>
              <a:rPr lang="en-US" sz="2200" dirty="0" smtClean="0"/>
              <a:t>Typically reported using pre and post measurements</a:t>
            </a:r>
          </a:p>
          <a:p>
            <a:pPr lvl="1"/>
            <a:r>
              <a:rPr lang="en-US" sz="2200" dirty="0" smtClean="0"/>
              <a:t>Single intervention or bundle of interventions that is determined ahead of time (a priori)</a:t>
            </a:r>
          </a:p>
          <a:p>
            <a:pPr lvl="1"/>
            <a:r>
              <a:rPr lang="en-US" sz="2200" dirty="0" smtClean="0"/>
              <a:t>Outcome of interest is typically reported in a pre-post intervention format</a:t>
            </a:r>
          </a:p>
          <a:p>
            <a:pPr lvl="1"/>
            <a:r>
              <a:rPr lang="en-US" sz="2200" dirty="0" smtClean="0"/>
              <a:t>Sample size is a concern </a:t>
            </a:r>
            <a:endParaRPr lang="en-US" sz="2200" dirty="0"/>
          </a:p>
        </p:txBody>
      </p:sp>
      <p:sp>
        <p:nvSpPr>
          <p:cNvPr id="6" name="Text Placeholder 5"/>
          <p:cNvSpPr>
            <a:spLocks noGrp="1"/>
          </p:cNvSpPr>
          <p:nvPr>
            <p:ph type="body" sz="quarter" idx="3"/>
          </p:nvPr>
        </p:nvSpPr>
        <p:spPr>
          <a:xfrm>
            <a:off x="7969778" y="2003522"/>
            <a:ext cx="4825160" cy="608825"/>
          </a:xfrm>
        </p:spPr>
        <p:txBody>
          <a:bodyPr/>
          <a:lstStyle/>
          <a:p>
            <a:r>
              <a:rPr lang="en-US" dirty="0" smtClean="0"/>
              <a:t>Quality Improvement </a:t>
            </a:r>
            <a:endParaRPr lang="en-US" dirty="0"/>
          </a:p>
        </p:txBody>
      </p:sp>
      <p:sp>
        <p:nvSpPr>
          <p:cNvPr id="7" name="Content Placeholder 6"/>
          <p:cNvSpPr>
            <a:spLocks noGrp="1"/>
          </p:cNvSpPr>
          <p:nvPr>
            <p:ph sz="quarter" idx="4"/>
          </p:nvPr>
        </p:nvSpPr>
        <p:spPr>
          <a:xfrm>
            <a:off x="6829601" y="2702445"/>
            <a:ext cx="4825159" cy="3924133"/>
          </a:xfrm>
        </p:spPr>
        <p:txBody>
          <a:bodyPr>
            <a:normAutofit fontScale="92500" lnSpcReduction="20000"/>
          </a:bodyPr>
          <a:lstStyle/>
          <a:p>
            <a:pPr lvl="1"/>
            <a:r>
              <a:rPr lang="en-US" sz="2400" dirty="0"/>
              <a:t>Seeking new ways to implement existing information</a:t>
            </a:r>
          </a:p>
          <a:p>
            <a:pPr lvl="1"/>
            <a:r>
              <a:rPr lang="en-US" sz="2400" dirty="0"/>
              <a:t>Typically measured using serial measurements</a:t>
            </a:r>
          </a:p>
          <a:p>
            <a:pPr lvl="1"/>
            <a:r>
              <a:rPr lang="en-US" sz="2400" dirty="0"/>
              <a:t>Serial interventions are used and are often determined as the project progresses</a:t>
            </a:r>
          </a:p>
          <a:p>
            <a:pPr lvl="1"/>
            <a:r>
              <a:rPr lang="en-US" sz="2400" dirty="0"/>
              <a:t>Should not be reported in a pre-post measure format</a:t>
            </a:r>
          </a:p>
          <a:p>
            <a:pPr lvl="1"/>
            <a:r>
              <a:rPr lang="en-US" sz="2400" dirty="0"/>
              <a:t>Sample size is not as big of a concern</a:t>
            </a:r>
          </a:p>
          <a:p>
            <a:endParaRPr lang="en-US" dirty="0"/>
          </a:p>
        </p:txBody>
      </p:sp>
    </p:spTree>
    <p:extLst>
      <p:ext uri="{BB962C8B-B14F-4D97-AF65-F5344CB8AC3E}">
        <p14:creationId xmlns:p14="http://schemas.microsoft.com/office/powerpoint/2010/main" val="744001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or QI?</a:t>
            </a:r>
            <a:endParaRPr lang="en-US" dirty="0"/>
          </a:p>
        </p:txBody>
      </p:sp>
      <p:sp>
        <p:nvSpPr>
          <p:cNvPr id="5" name="Content Placeholder 4"/>
          <p:cNvSpPr>
            <a:spLocks noGrp="1"/>
          </p:cNvSpPr>
          <p:nvPr>
            <p:ph idx="1"/>
          </p:nvPr>
        </p:nvSpPr>
        <p:spPr>
          <a:xfrm>
            <a:off x="1154954" y="2321278"/>
            <a:ext cx="8761413" cy="3416300"/>
          </a:xfrm>
        </p:spPr>
        <p:txBody>
          <a:bodyPr>
            <a:noAutofit/>
          </a:bodyPr>
          <a:lstStyle/>
          <a:p>
            <a:r>
              <a:rPr lang="en-US" sz="2200" dirty="0" smtClean="0"/>
              <a:t>Analyzing length of stay in infants with bronchiolitis who are treated with HTS nebs</a:t>
            </a:r>
          </a:p>
          <a:p>
            <a:r>
              <a:rPr lang="en-US" sz="2200" dirty="0"/>
              <a:t>Looking at the effect on elevated vancomycin troughs between resident versus pharmacy driven </a:t>
            </a:r>
            <a:r>
              <a:rPr lang="en-US" sz="2200" dirty="0" smtClean="0"/>
              <a:t>dosing</a:t>
            </a:r>
          </a:p>
          <a:p>
            <a:r>
              <a:rPr lang="en-US" sz="2200" dirty="0" smtClean="0"/>
              <a:t>Standardizing the pre-op process in order to have all patients receive perioperative antibiotics within 30 minutes of incision time</a:t>
            </a:r>
          </a:p>
          <a:p>
            <a:r>
              <a:rPr lang="en-US" sz="2200" dirty="0" smtClean="0"/>
              <a:t>Creating an order set, providing nursing and physician education, adjusting floor medication availability, and creating family feedback opportunities in order to more aggressively identify and treat status epilepticus on the inpatient floor </a:t>
            </a:r>
            <a:endParaRPr lang="en-US" sz="2200" dirty="0"/>
          </a:p>
        </p:txBody>
      </p:sp>
    </p:spTree>
    <p:extLst>
      <p:ext uri="{BB962C8B-B14F-4D97-AF65-F5344CB8AC3E}">
        <p14:creationId xmlns:p14="http://schemas.microsoft.com/office/powerpoint/2010/main" val="3316375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Six Dimensions of Healthcare</a:t>
            </a:r>
            <a:endParaRPr lang="en-US" dirty="0"/>
          </a:p>
        </p:txBody>
      </p:sp>
      <p:sp>
        <p:nvSpPr>
          <p:cNvPr id="3" name="Content Placeholder 2"/>
          <p:cNvSpPr>
            <a:spLocks noGrp="1"/>
          </p:cNvSpPr>
          <p:nvPr>
            <p:ph idx="1"/>
          </p:nvPr>
        </p:nvSpPr>
        <p:spPr/>
        <p:txBody>
          <a:bodyPr/>
          <a:lstStyle/>
          <a:p>
            <a:endParaRPr lang="en-US" b="1" dirty="0" smtClean="0"/>
          </a:p>
          <a:p>
            <a:r>
              <a:rPr lang="en-US" sz="2400" b="1" dirty="0" smtClean="0"/>
              <a:t>Safe</a:t>
            </a:r>
            <a:endParaRPr lang="en-US" sz="2400" dirty="0" smtClean="0"/>
          </a:p>
          <a:p>
            <a:r>
              <a:rPr lang="en-US" sz="2400" b="1" dirty="0" smtClean="0"/>
              <a:t>Effective</a:t>
            </a:r>
            <a:endParaRPr lang="en-US" sz="2400" dirty="0" smtClean="0"/>
          </a:p>
          <a:p>
            <a:r>
              <a:rPr lang="en-US" sz="2400" b="1" dirty="0" smtClean="0"/>
              <a:t>Patient-centered</a:t>
            </a:r>
          </a:p>
          <a:p>
            <a:r>
              <a:rPr lang="en-US" sz="2400" b="1" dirty="0" smtClean="0"/>
              <a:t>Timely</a:t>
            </a:r>
            <a:endParaRPr lang="en-US" sz="2400" dirty="0" smtClean="0"/>
          </a:p>
          <a:p>
            <a:r>
              <a:rPr lang="en-US" sz="2400" b="1" dirty="0" smtClean="0"/>
              <a:t>Efficient</a:t>
            </a:r>
            <a:endParaRPr lang="en-US" sz="2400" dirty="0" smtClean="0"/>
          </a:p>
          <a:p>
            <a:r>
              <a:rPr lang="en-US" sz="2400" b="1" dirty="0" smtClean="0"/>
              <a:t>Equitable</a:t>
            </a:r>
            <a:endParaRPr lang="en-US" sz="2400" dirty="0" smtClean="0"/>
          </a:p>
          <a:p>
            <a:endParaRPr lang="en-US" dirty="0"/>
          </a:p>
        </p:txBody>
      </p:sp>
    </p:spTree>
    <p:extLst>
      <p:ext uri="{BB962C8B-B14F-4D97-AF65-F5344CB8AC3E}">
        <p14:creationId xmlns:p14="http://schemas.microsoft.com/office/powerpoint/2010/main" val="4221980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of Quality in Healthcare</a:t>
            </a:r>
            <a:endParaRPr lang="en-US" dirty="0"/>
          </a:p>
        </p:txBody>
      </p:sp>
      <p:sp>
        <p:nvSpPr>
          <p:cNvPr id="3" name="Content Placeholder 2"/>
          <p:cNvSpPr>
            <a:spLocks noGrp="1"/>
          </p:cNvSpPr>
          <p:nvPr>
            <p:ph idx="1"/>
          </p:nvPr>
        </p:nvSpPr>
        <p:spPr/>
        <p:txBody>
          <a:bodyPr>
            <a:normAutofit/>
          </a:bodyPr>
          <a:lstStyle/>
          <a:p>
            <a:r>
              <a:rPr lang="en-US" sz="2400" dirty="0" smtClean="0"/>
              <a:t>Quality can be measured</a:t>
            </a:r>
          </a:p>
          <a:p>
            <a:endParaRPr lang="en-US" sz="2400" dirty="0" smtClean="0"/>
          </a:p>
          <a:p>
            <a:r>
              <a:rPr lang="en-US" sz="2400" dirty="0" smtClean="0"/>
              <a:t>Elements</a:t>
            </a:r>
          </a:p>
          <a:p>
            <a:pPr lvl="1"/>
            <a:r>
              <a:rPr lang="en-US" sz="2400" dirty="0" smtClean="0"/>
              <a:t>Overuse</a:t>
            </a:r>
          </a:p>
          <a:p>
            <a:pPr lvl="1"/>
            <a:r>
              <a:rPr lang="en-US" sz="2400" dirty="0" smtClean="0"/>
              <a:t>Underuse</a:t>
            </a:r>
          </a:p>
          <a:p>
            <a:pPr lvl="1"/>
            <a:r>
              <a:rPr lang="en-US" sz="2400" dirty="0" smtClean="0"/>
              <a:t>Misuse</a:t>
            </a:r>
          </a:p>
        </p:txBody>
      </p:sp>
    </p:spTree>
    <p:extLst>
      <p:ext uri="{BB962C8B-B14F-4D97-AF65-F5344CB8AC3E}">
        <p14:creationId xmlns:p14="http://schemas.microsoft.com/office/powerpoint/2010/main" val="603359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Goals</a:t>
            </a:r>
            <a:endParaRPr lang="en-US" dirty="0"/>
          </a:p>
        </p:txBody>
      </p:sp>
      <p:sp>
        <p:nvSpPr>
          <p:cNvPr id="3" name="Content Placeholder 2"/>
          <p:cNvSpPr>
            <a:spLocks noGrp="1"/>
          </p:cNvSpPr>
          <p:nvPr>
            <p:ph idx="1"/>
          </p:nvPr>
        </p:nvSpPr>
        <p:spPr>
          <a:xfrm>
            <a:off x="1122830" y="3126014"/>
            <a:ext cx="8825659" cy="1870529"/>
          </a:xfrm>
        </p:spPr>
        <p:txBody>
          <a:bodyPr>
            <a:normAutofit/>
          </a:bodyPr>
          <a:lstStyle/>
          <a:p>
            <a:r>
              <a:rPr lang="en-US" sz="2400" dirty="0" smtClean="0"/>
              <a:t>Improve processes	</a:t>
            </a:r>
          </a:p>
          <a:p>
            <a:r>
              <a:rPr lang="en-US" sz="2400" dirty="0" smtClean="0"/>
              <a:t>Reduce variation</a:t>
            </a:r>
          </a:p>
          <a:p>
            <a:r>
              <a:rPr lang="en-US" sz="2400" dirty="0" smtClean="0"/>
              <a:t>Obtain better outcomes</a:t>
            </a:r>
          </a:p>
        </p:txBody>
      </p:sp>
    </p:spTree>
    <p:extLst>
      <p:ext uri="{BB962C8B-B14F-4D97-AF65-F5344CB8AC3E}">
        <p14:creationId xmlns:p14="http://schemas.microsoft.com/office/powerpoint/2010/main" val="619134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Core Concept #1</a:t>
            </a:r>
            <a:endParaRPr lang="en-US" dirty="0"/>
          </a:p>
        </p:txBody>
      </p:sp>
      <p:sp>
        <p:nvSpPr>
          <p:cNvPr id="3" name="Content Placeholder 2"/>
          <p:cNvSpPr>
            <a:spLocks noGrp="1"/>
          </p:cNvSpPr>
          <p:nvPr>
            <p:ph idx="1"/>
          </p:nvPr>
        </p:nvSpPr>
        <p:spPr>
          <a:xfrm>
            <a:off x="1154953" y="2603500"/>
            <a:ext cx="9801517" cy="3416300"/>
          </a:xfrm>
        </p:spPr>
        <p:txBody>
          <a:bodyPr>
            <a:normAutofit/>
          </a:bodyPr>
          <a:lstStyle/>
          <a:p>
            <a:r>
              <a:rPr lang="en-US" sz="2400" dirty="0" smtClean="0"/>
              <a:t>Define quality by how well we meet needs of those we serve</a:t>
            </a:r>
            <a:endParaRPr lang="en-US" sz="2400" dirty="0"/>
          </a:p>
        </p:txBody>
      </p:sp>
    </p:spTree>
    <p:extLst>
      <p:ext uri="{BB962C8B-B14F-4D97-AF65-F5344CB8AC3E}">
        <p14:creationId xmlns:p14="http://schemas.microsoft.com/office/powerpoint/2010/main" val="3528670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Core Concept #2</a:t>
            </a:r>
            <a:endParaRPr lang="en-US" dirty="0"/>
          </a:p>
        </p:txBody>
      </p:sp>
      <p:sp>
        <p:nvSpPr>
          <p:cNvPr id="3" name="Content Placeholder 2"/>
          <p:cNvSpPr>
            <a:spLocks noGrp="1"/>
          </p:cNvSpPr>
          <p:nvPr>
            <p:ph idx="1"/>
          </p:nvPr>
        </p:nvSpPr>
        <p:spPr>
          <a:xfrm>
            <a:off x="1154954" y="2603500"/>
            <a:ext cx="10242389" cy="3976914"/>
          </a:xfrm>
        </p:spPr>
        <p:txBody>
          <a:bodyPr>
            <a:normAutofit/>
          </a:bodyPr>
          <a:lstStyle/>
          <a:p>
            <a:r>
              <a:rPr lang="en-US" sz="2400" dirty="0" smtClean="0"/>
              <a:t>Most problems are in processes, not people</a:t>
            </a:r>
          </a:p>
          <a:p>
            <a:pPr lvl="1"/>
            <a:r>
              <a:rPr lang="en-US" sz="2400" dirty="0" smtClean="0"/>
              <a:t>People know what to do and want to do a good job</a:t>
            </a:r>
          </a:p>
          <a:p>
            <a:pPr lvl="1"/>
            <a:r>
              <a:rPr lang="en-US" sz="2400" dirty="0" smtClean="0"/>
              <a:t>People are prevented from doing so by barriers in the system</a:t>
            </a:r>
          </a:p>
          <a:p>
            <a:pPr lvl="1"/>
            <a:endParaRPr lang="en-US" dirty="0" smtClean="0"/>
          </a:p>
          <a:p>
            <a:pPr>
              <a:lnSpc>
                <a:spcPct val="90000"/>
              </a:lnSpc>
            </a:pPr>
            <a:r>
              <a:rPr lang="en-US" sz="2400" dirty="0"/>
              <a:t>System </a:t>
            </a:r>
            <a:r>
              <a:rPr lang="en-US" sz="2400" dirty="0" smtClean="0"/>
              <a:t>vs. </a:t>
            </a:r>
            <a:r>
              <a:rPr lang="en-US" sz="2400" dirty="0"/>
              <a:t>Individual Error</a:t>
            </a:r>
          </a:p>
          <a:p>
            <a:pPr lvl="1">
              <a:lnSpc>
                <a:spcPct val="90000"/>
              </a:lnSpc>
            </a:pPr>
            <a:r>
              <a:rPr lang="en-US" sz="2400" dirty="0" smtClean="0"/>
              <a:t>W. Edwards Deming, PhD argued that “every system is perfectly designed to achieve exactly the result that it gets.”</a:t>
            </a:r>
          </a:p>
          <a:p>
            <a:pPr lvl="1">
              <a:lnSpc>
                <a:spcPct val="90000"/>
              </a:lnSpc>
            </a:pPr>
            <a:r>
              <a:rPr lang="en-US" sz="2400" dirty="0" smtClean="0"/>
              <a:t>85% of the time an error is due to a system failure</a:t>
            </a:r>
          </a:p>
          <a:p>
            <a:pPr lvl="1">
              <a:lnSpc>
                <a:spcPct val="90000"/>
              </a:lnSpc>
            </a:pPr>
            <a:r>
              <a:rPr lang="en-US" sz="2400" dirty="0" smtClean="0"/>
              <a:t>15% of the time it is due to human error</a:t>
            </a:r>
          </a:p>
          <a:p>
            <a:pPr lvl="1"/>
            <a:endParaRPr lang="en-US" dirty="0"/>
          </a:p>
        </p:txBody>
      </p:sp>
    </p:spTree>
    <p:extLst>
      <p:ext uri="{BB962C8B-B14F-4D97-AF65-F5344CB8AC3E}">
        <p14:creationId xmlns:p14="http://schemas.microsoft.com/office/powerpoint/2010/main" val="3649913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Core Concept #3	</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Unintended variation in processes leads to unwanted variation in outcomes</a:t>
            </a:r>
          </a:p>
          <a:p>
            <a:pPr lvl="1"/>
            <a:r>
              <a:rPr lang="en-US" sz="2400" dirty="0" smtClean="0"/>
              <a:t>For example: Central Line Care</a:t>
            </a:r>
            <a:endParaRPr lang="en-US" sz="2400" dirty="0"/>
          </a:p>
        </p:txBody>
      </p:sp>
    </p:spTree>
    <p:extLst>
      <p:ext uri="{BB962C8B-B14F-4D97-AF65-F5344CB8AC3E}">
        <p14:creationId xmlns:p14="http://schemas.microsoft.com/office/powerpoint/2010/main" val="1532586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Core Concept #4	</a:t>
            </a:r>
            <a:endParaRPr lang="en-US" dirty="0"/>
          </a:p>
        </p:txBody>
      </p:sp>
      <p:sp>
        <p:nvSpPr>
          <p:cNvPr id="3" name="Content Placeholder 2"/>
          <p:cNvSpPr>
            <a:spLocks noGrp="1"/>
          </p:cNvSpPr>
          <p:nvPr>
            <p:ph idx="1"/>
          </p:nvPr>
        </p:nvSpPr>
        <p:spPr>
          <a:xfrm>
            <a:off x="1154954" y="2603500"/>
            <a:ext cx="9932146" cy="3416300"/>
          </a:xfrm>
        </p:spPr>
        <p:txBody>
          <a:bodyPr/>
          <a:lstStyle/>
          <a:p>
            <a:r>
              <a:rPr lang="en-US" sz="2400" dirty="0" smtClean="0"/>
              <a:t>Can achieve continual improvement through </a:t>
            </a:r>
            <a:r>
              <a:rPr lang="en-US" sz="2400" dirty="0" smtClean="0"/>
              <a:t>serial changes which build upon each other </a:t>
            </a:r>
            <a:r>
              <a:rPr lang="en-US" dirty="0" smtClean="0"/>
              <a:t>	</a:t>
            </a:r>
          </a:p>
          <a:p>
            <a:endParaRPr lang="en-US" dirty="0"/>
          </a:p>
          <a:p>
            <a:r>
              <a:rPr lang="en-US" sz="2400" dirty="0" smtClean="0"/>
              <a:t>PDSA cycles</a:t>
            </a:r>
            <a:endParaRPr lang="en-US" sz="2400" dirty="0"/>
          </a:p>
        </p:txBody>
      </p:sp>
    </p:spTree>
    <p:extLst>
      <p:ext uri="{BB962C8B-B14F-4D97-AF65-F5344CB8AC3E}">
        <p14:creationId xmlns:p14="http://schemas.microsoft.com/office/powerpoint/2010/main" val="336329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5556" y="2346864"/>
            <a:ext cx="9288128" cy="2665403"/>
          </a:xfrm>
          <a:prstGeom prst="rect">
            <a:avLst/>
          </a:prstGeom>
        </p:spPr>
      </p:pic>
      <p:sp>
        <p:nvSpPr>
          <p:cNvPr id="3" name="Explosion 2 2"/>
          <p:cNvSpPr/>
          <p:nvPr/>
        </p:nvSpPr>
        <p:spPr>
          <a:xfrm>
            <a:off x="0" y="1196623"/>
            <a:ext cx="2280355" cy="272062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rot="19066975">
            <a:off x="183867" y="2326101"/>
            <a:ext cx="2123658" cy="461665"/>
          </a:xfrm>
          <a:prstGeom prst="rect">
            <a:avLst/>
          </a:prstGeom>
          <a:noFill/>
        </p:spPr>
        <p:txBody>
          <a:bodyPr vert="horz" wrap="square" lIns="0" rtlCol="0" anchor="ctr" anchorCtr="0">
            <a:spAutoFit/>
          </a:bodyPr>
          <a:lstStyle/>
          <a:p>
            <a:r>
              <a:rPr lang="en-US" sz="2400" b="1" dirty="0" smtClean="0">
                <a:solidFill>
                  <a:schemeClr val="bg1"/>
                </a:solidFill>
              </a:rPr>
              <a:t>Opportunity</a:t>
            </a:r>
            <a:r>
              <a:rPr lang="en-US" sz="2400" dirty="0" smtClean="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4076521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1154954" y="2603500"/>
            <a:ext cx="9592378" cy="3416300"/>
          </a:xfrm>
        </p:spPr>
        <p:txBody>
          <a:bodyPr>
            <a:normAutofit/>
          </a:bodyPr>
          <a:lstStyle/>
          <a:p>
            <a:r>
              <a:rPr lang="en-US" sz="2400" dirty="0" smtClean="0"/>
              <a:t>By the end of this session participants will:</a:t>
            </a:r>
          </a:p>
          <a:p>
            <a:endParaRPr lang="en-US" sz="2400" dirty="0"/>
          </a:p>
          <a:p>
            <a:r>
              <a:rPr lang="en-US" sz="2400" dirty="0" smtClean="0"/>
              <a:t>Understand the difference between Quality Improvement and Research</a:t>
            </a:r>
          </a:p>
          <a:p>
            <a:r>
              <a:rPr lang="en-US" sz="2400" dirty="0" smtClean="0"/>
              <a:t>Describe the six dimensions of healthcare quality</a:t>
            </a:r>
          </a:p>
          <a:p>
            <a:r>
              <a:rPr lang="en-US" sz="2400" dirty="0" smtClean="0"/>
              <a:t>Be familiar with the Swiss Cheese Model</a:t>
            </a:r>
            <a:endParaRPr lang="en-US" sz="2400" dirty="0"/>
          </a:p>
        </p:txBody>
      </p:sp>
    </p:spTree>
    <p:extLst>
      <p:ext uri="{BB962C8B-B14F-4D97-AF65-F5344CB8AC3E}">
        <p14:creationId xmlns:p14="http://schemas.microsoft.com/office/powerpoint/2010/main" val="2764826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Swiss Cheese Model</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17131" y="3121025"/>
            <a:ext cx="3638550" cy="2381250"/>
          </a:xfrm>
        </p:spPr>
      </p:pic>
    </p:spTree>
    <p:extLst>
      <p:ext uri="{BB962C8B-B14F-4D97-AF65-F5344CB8AC3E}">
        <p14:creationId xmlns:p14="http://schemas.microsoft.com/office/powerpoint/2010/main" val="3299634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972020" y="561384"/>
            <a:ext cx="7447402" cy="5458416"/>
          </a:xfrm>
          <a:prstGeom prst="rect">
            <a:avLst/>
          </a:prstGeom>
        </p:spPr>
      </p:pic>
      <p:sp>
        <p:nvSpPr>
          <p:cNvPr id="5" name="Oval 4"/>
          <p:cNvSpPr/>
          <p:nvPr/>
        </p:nvSpPr>
        <p:spPr>
          <a:xfrm>
            <a:off x="7755875" y="5166910"/>
            <a:ext cx="1795749" cy="1101687"/>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957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Quality Affects Your Patients…</a:t>
            </a:r>
            <a:br>
              <a:rPr lang="en-US" dirty="0" smtClean="0"/>
            </a:br>
            <a:r>
              <a:rPr lang="en-US" dirty="0" smtClean="0"/>
              <a:t>								and You</a:t>
            </a:r>
            <a:endParaRPr lang="en-US" dirty="0"/>
          </a:p>
        </p:txBody>
      </p:sp>
      <p:sp>
        <p:nvSpPr>
          <p:cNvPr id="3" name="Content Placeholder 2"/>
          <p:cNvSpPr>
            <a:spLocks noGrp="1"/>
          </p:cNvSpPr>
          <p:nvPr>
            <p:ph idx="1"/>
          </p:nvPr>
        </p:nvSpPr>
        <p:spPr>
          <a:xfrm>
            <a:off x="1154954" y="2603500"/>
            <a:ext cx="8761413" cy="3718278"/>
          </a:xfrm>
        </p:spPr>
        <p:txBody>
          <a:bodyPr>
            <a:normAutofit fontScale="92500" lnSpcReduction="10000"/>
          </a:bodyPr>
          <a:lstStyle/>
          <a:p>
            <a:r>
              <a:rPr lang="en-US" sz="2200" dirty="0" smtClean="0"/>
              <a:t>To Err Is Human (2000) and Crossing the Quality Chasm (2001)</a:t>
            </a:r>
          </a:p>
          <a:p>
            <a:pPr lvl="1"/>
            <a:r>
              <a:rPr lang="en-US" sz="2200" dirty="0" smtClean="0"/>
              <a:t>In the early 2000s, the Institute of Medicine estimated that 44,000 to 98,000 Americans die each year from PREVENTABLE medical errors</a:t>
            </a:r>
          </a:p>
          <a:p>
            <a:r>
              <a:rPr lang="en-US" sz="2200" dirty="0" smtClean="0"/>
              <a:t>Medication errors injure 1.5 million patients annually (Preventing Medication Errors IOM report 2006)</a:t>
            </a:r>
          </a:p>
          <a:p>
            <a:r>
              <a:rPr lang="en-US" sz="2200" dirty="0" smtClean="0"/>
              <a:t>Miscues cost approximately $3.5 billion</a:t>
            </a:r>
          </a:p>
          <a:p>
            <a:pPr marL="0" indent="0">
              <a:buNone/>
            </a:pPr>
            <a:endParaRPr lang="en-US" sz="2200" dirty="0" smtClean="0"/>
          </a:p>
          <a:p>
            <a:r>
              <a:rPr lang="en-US" sz="2200" dirty="0" smtClean="0"/>
              <a:t>QI is a significant component of MOC</a:t>
            </a:r>
          </a:p>
          <a:p>
            <a:pPr lvl="1"/>
            <a:r>
              <a:rPr lang="en-US" sz="2200" dirty="0" smtClean="0"/>
              <a:t>40 points are required every 5 years</a:t>
            </a:r>
          </a:p>
          <a:p>
            <a:endParaRPr lang="en-US" sz="2000" dirty="0"/>
          </a:p>
        </p:txBody>
      </p:sp>
    </p:spTree>
    <p:extLst>
      <p:ext uri="{BB962C8B-B14F-4D97-AF65-F5344CB8AC3E}">
        <p14:creationId xmlns:p14="http://schemas.microsoft.com/office/powerpoint/2010/main" val="3614760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Quality?</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Quality </a:t>
            </a:r>
            <a:r>
              <a:rPr lang="en-US" sz="2400" dirty="0" smtClean="0"/>
              <a:t>is a subjective assessment of an entity and how it compares to a similar entity  </a:t>
            </a:r>
          </a:p>
          <a:p>
            <a:endParaRPr lang="en-US" sz="2400" dirty="0"/>
          </a:p>
          <a:p>
            <a:r>
              <a:rPr lang="en-US" sz="2400" dirty="0" smtClean="0"/>
              <a:t>Components: Time, Money, Outcome</a:t>
            </a:r>
            <a:endParaRPr lang="en-US" sz="2400" dirty="0"/>
          </a:p>
        </p:txBody>
      </p:sp>
    </p:spTree>
    <p:extLst>
      <p:ext uri="{BB962C8B-B14F-4D97-AF65-F5344CB8AC3E}">
        <p14:creationId xmlns:p14="http://schemas.microsoft.com/office/powerpoint/2010/main" val="284001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as Relates to Healthcare?</a:t>
            </a:r>
            <a:endParaRPr lang="en-US" dirty="0"/>
          </a:p>
        </p:txBody>
      </p:sp>
      <p:sp>
        <p:nvSpPr>
          <p:cNvPr id="3" name="Content Placeholder 2"/>
          <p:cNvSpPr>
            <a:spLocks noGrp="1"/>
          </p:cNvSpPr>
          <p:nvPr>
            <p:ph idx="1"/>
          </p:nvPr>
        </p:nvSpPr>
        <p:spPr/>
        <p:txBody>
          <a:bodyPr/>
          <a:lstStyle/>
          <a:p>
            <a:r>
              <a:rPr lang="en-US" sz="2400" dirty="0" smtClean="0"/>
              <a:t>Quality in healthcare </a:t>
            </a:r>
            <a:r>
              <a:rPr lang="en-US" sz="2400" dirty="0"/>
              <a:t>is the degree to which services for individuals and populations increase the likelihood of desired health outcomes and are consistent with current professional knowledge</a:t>
            </a:r>
          </a:p>
          <a:p>
            <a:endParaRPr lang="en-US" sz="2400" dirty="0"/>
          </a:p>
          <a:p>
            <a:endParaRPr lang="en-US" dirty="0"/>
          </a:p>
        </p:txBody>
      </p:sp>
    </p:spTree>
    <p:extLst>
      <p:ext uri="{BB962C8B-B14F-4D97-AF65-F5344CB8AC3E}">
        <p14:creationId xmlns:p14="http://schemas.microsoft.com/office/powerpoint/2010/main" val="114100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Quality Improvement </a:t>
            </a:r>
            <a:r>
              <a:rPr lang="en-US" dirty="0" smtClean="0"/>
              <a:t>Defined</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Quality improvement involves making changes in the health care system to offer </a:t>
            </a:r>
            <a:r>
              <a:rPr lang="en-US" sz="2400" b="1" dirty="0" smtClean="0"/>
              <a:t>better outcomes</a:t>
            </a:r>
            <a:r>
              <a:rPr lang="en-US" sz="2400" dirty="0" smtClean="0"/>
              <a:t>, </a:t>
            </a:r>
            <a:r>
              <a:rPr lang="en-US" sz="2400" b="1" dirty="0" smtClean="0"/>
              <a:t>greater ease of use</a:t>
            </a:r>
            <a:r>
              <a:rPr lang="en-US" sz="2400" dirty="0" smtClean="0"/>
              <a:t>, </a:t>
            </a:r>
            <a:r>
              <a:rPr lang="en-US" sz="2400" b="1" dirty="0" smtClean="0"/>
              <a:t>lower cost</a:t>
            </a:r>
            <a:r>
              <a:rPr lang="en-US" sz="2400" dirty="0" smtClean="0"/>
              <a:t> and </a:t>
            </a:r>
            <a:r>
              <a:rPr lang="en-US" sz="2400" b="1" dirty="0" smtClean="0"/>
              <a:t>more social justice</a:t>
            </a:r>
            <a:r>
              <a:rPr lang="en-US" sz="2400" dirty="0" smtClean="0"/>
              <a:t> in health status</a:t>
            </a:r>
          </a:p>
          <a:p>
            <a:endParaRPr lang="en-US" dirty="0"/>
          </a:p>
        </p:txBody>
      </p:sp>
    </p:spTree>
    <p:extLst>
      <p:ext uri="{BB962C8B-B14F-4D97-AF65-F5344CB8AC3E}">
        <p14:creationId xmlns:p14="http://schemas.microsoft.com/office/powerpoint/2010/main" val="3578031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Quality Improvement </a:t>
            </a:r>
            <a:r>
              <a:rPr lang="en-US" dirty="0" smtClean="0"/>
              <a:t>Defined</a:t>
            </a:r>
            <a:endParaRPr lang="en-US" dirty="0"/>
          </a:p>
        </p:txBody>
      </p:sp>
      <p:sp>
        <p:nvSpPr>
          <p:cNvPr id="3" name="Content Placeholder 2"/>
          <p:cNvSpPr>
            <a:spLocks noGrp="1"/>
          </p:cNvSpPr>
          <p:nvPr>
            <p:ph idx="1"/>
          </p:nvPr>
        </p:nvSpPr>
        <p:spPr>
          <a:noFill/>
        </p:spPr>
        <p:txBody>
          <a:bodyPr/>
          <a:lstStyle/>
          <a:p>
            <a:endParaRPr lang="en-US" sz="2400" dirty="0" smtClean="0"/>
          </a:p>
          <a:p>
            <a:r>
              <a:rPr lang="en-US" sz="2400" dirty="0" smtClean="0"/>
              <a:t>Quality improvement involves making changes in the health care system to offer </a:t>
            </a:r>
            <a:r>
              <a:rPr lang="en-US" sz="2400" b="1" dirty="0" smtClean="0"/>
              <a:t>better outcomes</a:t>
            </a:r>
            <a:r>
              <a:rPr lang="en-US" sz="2400" dirty="0" smtClean="0"/>
              <a:t>, </a:t>
            </a:r>
            <a:r>
              <a:rPr lang="en-US" sz="2400" b="1" dirty="0" smtClean="0"/>
              <a:t>greater ease of use</a:t>
            </a:r>
            <a:r>
              <a:rPr lang="en-US" sz="2400" dirty="0" smtClean="0"/>
              <a:t>, </a:t>
            </a:r>
            <a:r>
              <a:rPr lang="en-US" sz="2400" b="1" dirty="0" smtClean="0"/>
              <a:t>lower cost</a:t>
            </a:r>
            <a:r>
              <a:rPr lang="en-US" sz="2400" dirty="0" smtClean="0"/>
              <a:t> and </a:t>
            </a:r>
            <a:r>
              <a:rPr lang="en-US" sz="2400" b="1" dirty="0" smtClean="0"/>
              <a:t>more social justice</a:t>
            </a:r>
            <a:r>
              <a:rPr lang="en-US" sz="2400" dirty="0" smtClean="0"/>
              <a:t> in health status</a:t>
            </a:r>
          </a:p>
          <a:p>
            <a:endParaRPr lang="en-US" dirty="0"/>
          </a:p>
        </p:txBody>
      </p:sp>
      <p:sp>
        <p:nvSpPr>
          <p:cNvPr id="4" name="Oval 3"/>
          <p:cNvSpPr/>
          <p:nvPr/>
        </p:nvSpPr>
        <p:spPr>
          <a:xfrm>
            <a:off x="1512710" y="3702756"/>
            <a:ext cx="1817511" cy="6434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588000" y="3499556"/>
            <a:ext cx="2540000" cy="41768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29111" y="3810000"/>
            <a:ext cx="2794000" cy="42897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09244" y="3702756"/>
            <a:ext cx="1715912" cy="6088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2596444" y="4346222"/>
            <a:ext cx="0" cy="68862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0" y="3803650"/>
            <a:ext cx="886177" cy="119662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338711" y="4311650"/>
            <a:ext cx="0" cy="68862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255911" y="4374444"/>
            <a:ext cx="0" cy="68862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12624" y="5088656"/>
            <a:ext cx="1546577" cy="461665"/>
          </a:xfrm>
          <a:prstGeom prst="rect">
            <a:avLst/>
          </a:prstGeom>
          <a:noFill/>
        </p:spPr>
        <p:txBody>
          <a:bodyPr wrap="square" rtlCol="0">
            <a:spAutoFit/>
          </a:bodyPr>
          <a:lstStyle/>
          <a:p>
            <a:r>
              <a:rPr lang="en-US" sz="2400" b="1" dirty="0" smtClean="0"/>
              <a:t>Time</a:t>
            </a:r>
            <a:endParaRPr lang="en-US" sz="2400" b="1" dirty="0"/>
          </a:p>
        </p:txBody>
      </p:sp>
      <p:sp>
        <p:nvSpPr>
          <p:cNvPr id="16" name="TextBox 15"/>
          <p:cNvSpPr txBox="1"/>
          <p:nvPr/>
        </p:nvSpPr>
        <p:spPr>
          <a:xfrm>
            <a:off x="3740941" y="5154482"/>
            <a:ext cx="1248747" cy="461665"/>
          </a:xfrm>
          <a:prstGeom prst="rect">
            <a:avLst/>
          </a:prstGeom>
          <a:noFill/>
        </p:spPr>
        <p:txBody>
          <a:bodyPr wrap="square" rtlCol="0">
            <a:spAutoFit/>
          </a:bodyPr>
          <a:lstStyle/>
          <a:p>
            <a:r>
              <a:rPr lang="en-US" sz="2400" b="1" dirty="0" smtClean="0"/>
              <a:t>Money</a:t>
            </a:r>
            <a:endParaRPr lang="en-US" sz="2400" b="1" dirty="0"/>
          </a:p>
        </p:txBody>
      </p:sp>
      <p:sp>
        <p:nvSpPr>
          <p:cNvPr id="17" name="TextBox 16"/>
          <p:cNvSpPr txBox="1"/>
          <p:nvPr/>
        </p:nvSpPr>
        <p:spPr>
          <a:xfrm>
            <a:off x="5960533" y="5034844"/>
            <a:ext cx="2393245" cy="461665"/>
          </a:xfrm>
          <a:prstGeom prst="rect">
            <a:avLst/>
          </a:prstGeom>
          <a:noFill/>
        </p:spPr>
        <p:txBody>
          <a:bodyPr wrap="square" rtlCol="0">
            <a:spAutoFit/>
          </a:bodyPr>
          <a:lstStyle/>
          <a:p>
            <a:r>
              <a:rPr lang="en-US" sz="2400" b="1" dirty="0" smtClean="0"/>
              <a:t>Outcomes</a:t>
            </a:r>
            <a:endParaRPr lang="en-US" sz="2400" b="1" dirty="0"/>
          </a:p>
        </p:txBody>
      </p:sp>
    </p:spTree>
    <p:extLst>
      <p:ext uri="{BB962C8B-B14F-4D97-AF65-F5344CB8AC3E}">
        <p14:creationId xmlns:p14="http://schemas.microsoft.com/office/powerpoint/2010/main" val="194263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normAutofit/>
          </a:bodyPr>
          <a:lstStyle/>
          <a:p>
            <a:r>
              <a:rPr lang="en-US" sz="2400" dirty="0"/>
              <a:t>T</a:t>
            </a:r>
            <a:r>
              <a:rPr lang="en-US" sz="2400" dirty="0" smtClean="0"/>
              <a:t>he </a:t>
            </a:r>
            <a:r>
              <a:rPr lang="en-US" sz="2400" dirty="0"/>
              <a:t>systematic investigation into and study of materials and sources in order to </a:t>
            </a:r>
            <a:r>
              <a:rPr lang="en-US" sz="2400" b="1" dirty="0"/>
              <a:t>establish facts</a:t>
            </a:r>
            <a:r>
              <a:rPr lang="en-US" sz="2400" dirty="0"/>
              <a:t> and </a:t>
            </a:r>
            <a:r>
              <a:rPr lang="en-US" sz="2400" b="1" dirty="0" smtClean="0"/>
              <a:t>reach NEW </a:t>
            </a:r>
            <a:r>
              <a:rPr lang="en-US" sz="2400" b="1" dirty="0"/>
              <a:t>conclusions</a:t>
            </a:r>
            <a:r>
              <a:rPr lang="en-US" sz="2400" dirty="0"/>
              <a:t>.</a:t>
            </a:r>
          </a:p>
        </p:txBody>
      </p:sp>
    </p:spTree>
    <p:extLst>
      <p:ext uri="{BB962C8B-B14F-4D97-AF65-F5344CB8AC3E}">
        <p14:creationId xmlns:p14="http://schemas.microsoft.com/office/powerpoint/2010/main" val="970467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Quality </a:t>
            </a:r>
            <a:r>
              <a:rPr lang="en-US" dirty="0" smtClean="0"/>
              <a:t>Improvement</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Changing your system to make it do what you already know is right</a:t>
            </a:r>
            <a:endParaRPr lang="en-US" sz="2400" dirty="0" smtClean="0"/>
          </a:p>
          <a:p>
            <a:endParaRPr lang="en-US" dirty="0"/>
          </a:p>
        </p:txBody>
      </p:sp>
    </p:spTree>
    <p:extLst>
      <p:ext uri="{BB962C8B-B14F-4D97-AF65-F5344CB8AC3E}">
        <p14:creationId xmlns:p14="http://schemas.microsoft.com/office/powerpoint/2010/main" val="1690287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162</TotalTime>
  <Words>920</Words>
  <Application>Microsoft Office PowerPoint</Application>
  <PresentationFormat>Widescreen</PresentationFormat>
  <Paragraphs>127</Paragraphs>
  <Slides>21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 Boardroom</vt:lpstr>
      <vt:lpstr>Quality Improvement</vt:lpstr>
      <vt:lpstr>Objectives</vt:lpstr>
      <vt:lpstr>How Quality Affects Your Patients…         and You</vt:lpstr>
      <vt:lpstr>What is Quality?</vt:lpstr>
      <vt:lpstr>Quality as Relates to Healthcare?</vt:lpstr>
      <vt:lpstr>Quality Improvement Defined</vt:lpstr>
      <vt:lpstr>Quality Improvement Defined</vt:lpstr>
      <vt:lpstr>Research</vt:lpstr>
      <vt:lpstr>Quality Improvement</vt:lpstr>
      <vt:lpstr>Research vs. QI</vt:lpstr>
      <vt:lpstr>Research or QI?</vt:lpstr>
      <vt:lpstr>Six Dimensions of Healthcare</vt:lpstr>
      <vt:lpstr>Issues of Quality in Healthcare</vt:lpstr>
      <vt:lpstr>QI Goals</vt:lpstr>
      <vt:lpstr>QI Core Concept #1</vt:lpstr>
      <vt:lpstr>QI Core Concept #2</vt:lpstr>
      <vt:lpstr>QI Core Concept #3 </vt:lpstr>
      <vt:lpstr>QI Core Concept #4 </vt:lpstr>
      <vt:lpstr>PowerPoint Presentation</vt:lpstr>
      <vt:lpstr>Swiss Cheese Model</vt:lpstr>
      <vt:lpstr>PowerPoint Presentation</vt:lpstr>
    </vt:vector>
  </TitlesOfParts>
  <Company>OUHSC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Improvement</dc:title>
  <dc:creator>Naifeh, Monique  (HSC)</dc:creator>
  <cp:lastModifiedBy>DeLeon, Stephanie  (HSC)</cp:lastModifiedBy>
  <cp:revision>18</cp:revision>
  <dcterms:created xsi:type="dcterms:W3CDTF">2018-02-27T03:34:47Z</dcterms:created>
  <dcterms:modified xsi:type="dcterms:W3CDTF">2018-08-28T03:16:50Z</dcterms:modified>
</cp:coreProperties>
</file>